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24" r:id="rId13"/>
    <p:sldId id="320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nn-NO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18"/>
    <a:srgbClr val="A89999"/>
    <a:srgbClr val="FF0000"/>
    <a:srgbClr val="FFBB00"/>
    <a:srgbClr val="FFE957"/>
    <a:srgbClr val="DCE27E"/>
    <a:srgbClr val="555555"/>
    <a:srgbClr val="CC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5" d="100"/>
          <a:sy n="75" d="100"/>
        </p:scale>
        <p:origin x="-182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1F5149-3D3A-4215-9CAA-EA47789F4BA1}" type="slidenum">
              <a:rPr lang="nn-NO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40C53E-F8A3-4923-A591-3744093B8D0C}" type="slidenum">
              <a:rPr lang="nn-NO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90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90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90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86000"/>
            <a:ext cx="77724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smtClean="0"/>
              <a:t>Click to edit Master text styles</a:t>
            </a:r>
          </a:p>
          <a:p>
            <a:pPr lvl="1"/>
            <a:r>
              <a:rPr lang="nn-NO" smtClean="0"/>
              <a:t>Second level</a:t>
            </a:r>
          </a:p>
          <a:p>
            <a:pPr lvl="2"/>
            <a:r>
              <a:rPr lang="nn-NO" smtClean="0"/>
              <a:t>Third level</a:t>
            </a:r>
          </a:p>
          <a:p>
            <a:pPr lvl="3"/>
            <a:r>
              <a:rPr lang="nn-NO" smtClean="0"/>
              <a:t>Fourth level</a:t>
            </a:r>
          </a:p>
          <a:p>
            <a:pPr lvl="4"/>
            <a:r>
              <a:rPr lang="nn-NO" smtClean="0"/>
              <a:t>Fifth level</a:t>
            </a:r>
          </a:p>
        </p:txBody>
      </p:sp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152400"/>
            <a:ext cx="1323975" cy="604838"/>
          </a:xfrm>
          <a:prstGeom prst="rect">
            <a:avLst/>
          </a:prstGeom>
          <a:noFill/>
        </p:spPr>
      </p:pic>
      <p:sp>
        <p:nvSpPr>
          <p:cNvPr id="5162" name="Line 42"/>
          <p:cNvSpPr>
            <a:spLocks noChangeShapeType="1"/>
          </p:cNvSpPr>
          <p:nvPr/>
        </p:nvSpPr>
        <p:spPr bwMode="auto">
          <a:xfrm flipH="1">
            <a:off x="3124200" y="457200"/>
            <a:ext cx="4495800" cy="0"/>
          </a:xfrm>
          <a:prstGeom prst="line">
            <a:avLst/>
          </a:prstGeom>
          <a:noFill/>
          <a:ln w="19050">
            <a:solidFill>
              <a:srgbClr val="55555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DCE27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657600" y="250825"/>
            <a:ext cx="1504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nn-NO" sz="900">
                <a:solidFill>
                  <a:schemeClr val="tx1"/>
                </a:solidFill>
              </a:rPr>
              <a:t>But they still need lunch</a:t>
            </a:r>
          </a:p>
        </p:txBody>
      </p:sp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28588"/>
            <a:ext cx="3476625" cy="6334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200"/>
          </a:solidFill>
          <a:latin typeface="+mn-lt"/>
          <a:ea typeface="+mn-ea"/>
          <a:cs typeface="+mn-cs"/>
        </a:defRPr>
      </a:lvl1pPr>
      <a:lvl2pPr marL="742950" indent="-73025" algn="l" rtl="0" eaLnBrk="0" fontAlgn="base" hangingPunct="0">
        <a:spcBef>
          <a:spcPct val="20000"/>
        </a:spcBef>
        <a:spcAft>
          <a:spcPct val="0"/>
        </a:spcAft>
        <a:buChar char=" "/>
        <a:defRPr sz="1600">
          <a:solidFill>
            <a:srgbClr val="003200"/>
          </a:solidFill>
          <a:latin typeface="+mn-lt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2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2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2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2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2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2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2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 descr="vineyard view ad hill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526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000"/>
              <a:t>Harvesting operation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5867400" cy="3048000"/>
          </a:xfrm>
        </p:spPr>
        <p:txBody>
          <a:bodyPr/>
          <a:lstStyle/>
          <a:p>
            <a:pPr marL="666750" lvl="2" indent="-190500">
              <a:buFontTx/>
              <a:buChar char="-"/>
            </a:pPr>
            <a:r>
              <a:rPr lang="en-AU" sz="1600"/>
              <a:t>rod gap (pinch) should be set according to the canopy width ie the width of the ‘woody’ part of the canopy – generally around 50 – 70mm</a:t>
            </a:r>
          </a:p>
          <a:p>
            <a:pPr marL="666750" lvl="2" indent="-190500">
              <a:buFontTx/>
              <a:buChar char="-"/>
            </a:pPr>
            <a:r>
              <a:rPr lang="en-AU" sz="1600"/>
              <a:t>if pinch is too wide there will be poor fruit removal and excessive cane and leaf damage</a:t>
            </a:r>
          </a:p>
          <a:p>
            <a:pPr marL="666750" lvl="2" indent="-190500">
              <a:buFontTx/>
              <a:buChar char="-"/>
            </a:pPr>
            <a:r>
              <a:rPr lang="en-AU" sz="1600"/>
              <a:t>if pinch is too narrow there will be excessive cordon damage and post damage</a:t>
            </a:r>
          </a:p>
          <a:p>
            <a:pPr marL="666750" lvl="2" indent="-190500">
              <a:buFontTx/>
              <a:buChar char="-"/>
            </a:pPr>
            <a:r>
              <a:rPr lang="en-AU" sz="1600"/>
              <a:t>we want to shake the cordon not hit the fruit!</a:t>
            </a:r>
          </a:p>
          <a:p>
            <a:pPr marL="0" indent="0"/>
            <a:endParaRPr lang="en-AU" sz="1600"/>
          </a:p>
          <a:p>
            <a:pPr marL="0" indent="0"/>
            <a:endParaRPr lang="en-AU" sz="1600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5715000" y="3048000"/>
          <a:ext cx="3341688" cy="2498725"/>
        </p:xfrm>
        <a:graphic>
          <a:graphicData uri="http://schemas.openxmlformats.org/presentationml/2006/ole">
            <p:oleObj spid="_x0000_s187396" name="Slide" r:id="rId3" imgW="5373360" imgH="4018680" progId="PowerPoint.Slide.8">
              <p:embed/>
            </p:oleObj>
          </a:graphicData>
        </a:graphic>
      </p:graphicFrame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8229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0" hangingPunct="0">
              <a:buFontTx/>
              <a:buChar char="•"/>
            </a:pPr>
            <a:r>
              <a:rPr lang="en-AU" sz="2000" b="0">
                <a:solidFill>
                  <a:schemeClr val="tx1"/>
                </a:solidFill>
              </a:rPr>
              <a:t>most grapes are harvested with a picking head speed in the range 460 – 530rpm </a:t>
            </a:r>
          </a:p>
          <a:p>
            <a:pPr marL="285750" indent="-285750" eaLnBrk="0" hangingPunct="0">
              <a:buFontTx/>
              <a:buChar char="•"/>
            </a:pPr>
            <a:r>
              <a:rPr lang="en-AU" sz="2000" b="0">
                <a:solidFill>
                  <a:schemeClr val="tx1"/>
                </a:solidFill>
              </a:rPr>
              <a:t>start with a slower speed then increase slowly until all fruit is being removed then back off slightly from there</a:t>
            </a:r>
          </a:p>
          <a:p>
            <a:pPr marL="285750" indent="-285750" eaLnBrk="0" hangingPunct="0"/>
            <a:endParaRPr lang="en-AU" sz="2000" b="0">
              <a:solidFill>
                <a:schemeClr val="tx1"/>
              </a:solidFill>
            </a:endParaRPr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772400" cy="1143000"/>
          </a:xfrm>
          <a:noFill/>
          <a:ln/>
        </p:spPr>
        <p:txBody>
          <a:bodyPr/>
          <a:lstStyle/>
          <a:p>
            <a:r>
              <a:rPr lang="en-AU"/>
              <a:t>Set up and operation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924800" cy="3733800"/>
          </a:xfrm>
        </p:spPr>
        <p:txBody>
          <a:bodyPr/>
          <a:lstStyle/>
          <a:p>
            <a:pPr lvl="2">
              <a:buFontTx/>
              <a:buChar char="-"/>
            </a:pPr>
            <a:endParaRPr lang="en-AU" sz="900">
              <a:latin typeface="Tahoma" pitchFamily="34" charset="0"/>
            </a:endParaRPr>
          </a:p>
          <a:p>
            <a:pPr lvl="2">
              <a:buFontTx/>
              <a:buChar char="-"/>
            </a:pPr>
            <a:endParaRPr lang="en-AU" sz="900">
              <a:latin typeface="Tahoma" pitchFamily="34" charset="0"/>
            </a:endParaRPr>
          </a:p>
          <a:p>
            <a:pPr lvl="2">
              <a:buFontTx/>
              <a:buChar char="-"/>
            </a:pPr>
            <a:r>
              <a:rPr lang="en-AU" sz="2000"/>
              <a:t>conveyor speed will affect MOG removal as well as machine efficiency – generally best to run the belts fast to reduce the fruit content across the belt thus allowing the fans better access to MOG</a:t>
            </a:r>
          </a:p>
          <a:p>
            <a:pPr lvl="2">
              <a:buFontTx/>
              <a:buChar char="-"/>
            </a:pPr>
            <a:endParaRPr lang="en-AU" sz="2000"/>
          </a:p>
          <a:p>
            <a:pPr lvl="2">
              <a:buFontTx/>
              <a:buChar char="-"/>
            </a:pPr>
            <a:r>
              <a:rPr lang="en-AU" sz="2000"/>
              <a:t>fans should be run only fast enough to effectively remove MOG – too fast will result in fruit and juice extraction</a:t>
            </a:r>
          </a:p>
          <a:p>
            <a:endParaRPr lang="en-AU" sz="200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7772400" cy="1143000"/>
          </a:xfrm>
          <a:noFill/>
          <a:ln/>
        </p:spPr>
        <p:txBody>
          <a:bodyPr/>
          <a:lstStyle/>
          <a:p>
            <a:r>
              <a:rPr lang="en-AU"/>
              <a:t>Set up and operation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harvester picking he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4743"/>
            <a:ext cx="3792537" cy="5399881"/>
          </a:xfrm>
          <a:prstGeom prst="rect">
            <a:avLst/>
          </a:prstGeom>
          <a:noFill/>
        </p:spPr>
      </p:pic>
      <p:pic>
        <p:nvPicPr>
          <p:cNvPr id="206855" name="Picture 7" descr="harvester picking hea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840163" cy="54729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419600" cy="434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sz="2000"/>
              <a:t>when it seems that the fruit just won’t come off and nothing seems to work try the following:</a:t>
            </a:r>
          </a:p>
          <a:p>
            <a:pPr marL="952500" lvl="3" indent="-381000">
              <a:buFontTx/>
              <a:buChar char="•"/>
            </a:pPr>
            <a:r>
              <a:rPr lang="en-AU" sz="2000"/>
              <a:t>observe and think about what’s happening</a:t>
            </a:r>
          </a:p>
          <a:p>
            <a:pPr marL="952500" lvl="3" indent="-381000">
              <a:buFontTx/>
              <a:buChar char="•"/>
            </a:pPr>
            <a:r>
              <a:rPr lang="en-AU" sz="2000"/>
              <a:t>try to pinpoint a possible cause</a:t>
            </a:r>
          </a:p>
          <a:p>
            <a:pPr marL="952500" lvl="3" indent="-381000">
              <a:buFontTx/>
              <a:buChar char="•"/>
            </a:pPr>
            <a:r>
              <a:rPr lang="en-AU" sz="2000"/>
              <a:t>maybe make a quantum change to one adjustment</a:t>
            </a:r>
          </a:p>
          <a:p>
            <a:pPr marL="952500" lvl="3" indent="-381000">
              <a:buFontTx/>
              <a:buChar char="•"/>
            </a:pPr>
            <a:r>
              <a:rPr lang="en-AU" sz="2000"/>
              <a:t>only change one thing at a time</a:t>
            </a:r>
          </a:p>
          <a:p>
            <a:pPr marL="952500" lvl="3" indent="-381000">
              <a:buFontTx/>
              <a:buChar char="•"/>
            </a:pPr>
            <a:r>
              <a:rPr lang="en-AU" sz="2000"/>
              <a:t>picking grapes is often about making considered compromises</a:t>
            </a:r>
          </a:p>
          <a:p>
            <a:pPr marL="0" indent="0"/>
            <a:endParaRPr lang="en-AU" sz="2000"/>
          </a:p>
        </p:txBody>
      </p:sp>
      <p:pic>
        <p:nvPicPr>
          <p:cNvPr id="191492" name="Picture 4" descr="2b"/>
          <p:cNvPicPr>
            <a:picLocks noChangeAspect="1" noChangeArrowheads="1"/>
          </p:cNvPicPr>
          <p:nvPr/>
        </p:nvPicPr>
        <p:blipFill>
          <a:blip r:embed="rId2" cstate="print">
            <a:lum bright="6000" contrast="-18000"/>
          </a:blip>
          <a:srcRect l="21053" r="11580"/>
          <a:stretch>
            <a:fillRect/>
          </a:stretch>
        </p:blipFill>
        <p:spPr bwMode="auto">
          <a:xfrm>
            <a:off x="4953000" y="1981200"/>
            <a:ext cx="3810000" cy="3787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91494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914400"/>
          </a:xfrm>
          <a:noFill/>
          <a:ln/>
        </p:spPr>
        <p:txBody>
          <a:bodyPr/>
          <a:lstStyle/>
          <a:p>
            <a:r>
              <a:rPr lang="en-AU"/>
              <a:t>Problems and hints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828800"/>
            <a:ext cx="5105400" cy="3048000"/>
          </a:xfrm>
        </p:spPr>
        <p:txBody>
          <a:bodyPr/>
          <a:lstStyle/>
          <a:p>
            <a:pPr lvl="1">
              <a:buFontTx/>
              <a:buNone/>
            </a:pPr>
            <a:r>
              <a:rPr lang="en-AU" sz="2000">
                <a:solidFill>
                  <a:schemeClr val="tx1"/>
                </a:solidFill>
              </a:rPr>
              <a:t>old woody vines can be difficult – try:</a:t>
            </a:r>
          </a:p>
          <a:p>
            <a:pPr lvl="2"/>
            <a:r>
              <a:rPr lang="en-AU" sz="2000"/>
              <a:t>widening the vertical rod gaps in the vicinity of the woody arms</a:t>
            </a:r>
          </a:p>
          <a:p>
            <a:pPr lvl="2"/>
            <a:r>
              <a:rPr lang="en-AU" sz="2000"/>
              <a:t>closer gaps in the vicinity of the bunches</a:t>
            </a:r>
          </a:p>
          <a:p>
            <a:pPr lvl="2"/>
            <a:r>
              <a:rPr lang="en-AU" sz="2000"/>
              <a:t>adding a couple of rods lower on the trunk with a closer pinch</a:t>
            </a:r>
          </a:p>
          <a:p>
            <a:pPr lvl="2"/>
            <a:r>
              <a:rPr lang="en-AU" sz="2000"/>
              <a:t>with this configuration the picking head speed could be reduced</a:t>
            </a:r>
          </a:p>
        </p:txBody>
      </p:sp>
      <p:pic>
        <p:nvPicPr>
          <p:cNvPr id="192516" name="Picture 4" descr="Good Pick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648200" y="1905000"/>
            <a:ext cx="4419600" cy="2878138"/>
          </a:xfrm>
          <a:prstGeom prst="rect">
            <a:avLst/>
          </a:prstGeom>
          <a:noFill/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04800" y="6858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en-AU">
                <a:solidFill>
                  <a:srgbClr val="003200"/>
                </a:solidFill>
              </a:rPr>
              <a:t>Problems and hints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562600" cy="5181600"/>
          </a:xfrm>
        </p:spPr>
        <p:txBody>
          <a:bodyPr/>
          <a:lstStyle/>
          <a:p>
            <a:pPr lvl="2"/>
            <a:endParaRPr lang="en-AU" sz="800">
              <a:latin typeface="Tahoma" pitchFamily="34" charset="0"/>
            </a:endParaRPr>
          </a:p>
          <a:p>
            <a:pPr marL="381000" lvl="1" indent="-190500">
              <a:buFontTx/>
              <a:buChar char="•"/>
            </a:pPr>
            <a:r>
              <a:rPr lang="en-AU" sz="2000">
                <a:solidFill>
                  <a:schemeClr val="tx1"/>
                </a:solidFill>
              </a:rPr>
              <a:t>It is sometimes helpful to operate the harvester with a slight incline</a:t>
            </a:r>
            <a:r>
              <a:rPr lang="en-AU" sz="800">
                <a:solidFill>
                  <a:schemeClr val="tx1"/>
                </a:solidFill>
              </a:rPr>
              <a:t> </a:t>
            </a:r>
            <a:r>
              <a:rPr lang="en-AU" sz="1800">
                <a:solidFill>
                  <a:schemeClr val="tx1"/>
                </a:solidFill>
              </a:rPr>
              <a:t>from front to rear</a:t>
            </a:r>
          </a:p>
          <a:p>
            <a:pPr marL="381000" lvl="1" indent="-190500">
              <a:buFontTx/>
              <a:buChar char="•"/>
            </a:pPr>
            <a:r>
              <a:rPr lang="en-AU" sz="1800">
                <a:solidFill>
                  <a:schemeClr val="tx1"/>
                </a:solidFill>
              </a:rPr>
              <a:t>When picking vines with two fruit zones there can be wider gaps between the two sets of rods</a:t>
            </a:r>
          </a:p>
          <a:p>
            <a:pPr lvl="2"/>
            <a:endParaRPr lang="en-AU" sz="1800"/>
          </a:p>
          <a:p>
            <a:pPr marL="381000" lvl="1" indent="-190500">
              <a:buFontTx/>
              <a:buChar char="•"/>
            </a:pPr>
            <a:r>
              <a:rPr lang="en-AU" sz="1800">
                <a:solidFill>
                  <a:schemeClr val="tx1"/>
                </a:solidFill>
              </a:rPr>
              <a:t>The rod shape could be altered to help improve picking around the posts – ie pick more with the rod tips. Remember that leaf and cane damage may increase</a:t>
            </a:r>
          </a:p>
          <a:p>
            <a:pPr marL="381000" lvl="1" indent="-190500">
              <a:buFontTx/>
              <a:buChar char="•"/>
            </a:pPr>
            <a:r>
              <a:rPr lang="en-AU" sz="1800">
                <a:solidFill>
                  <a:schemeClr val="tx1"/>
                </a:solidFill>
              </a:rPr>
              <a:t>Sometimes bunches may fall off in front of the harvester as a result of damage or necrosis. When this is a problem try:</a:t>
            </a:r>
          </a:p>
          <a:p>
            <a:pPr lvl="2"/>
            <a:r>
              <a:rPr lang="en-AU" sz="1800"/>
              <a:t>altering the rod shape to pick more with the tips and</a:t>
            </a:r>
          </a:p>
          <a:p>
            <a:pPr lvl="2"/>
            <a:r>
              <a:rPr lang="en-AU" sz="1800"/>
              <a:t>increase ground speed</a:t>
            </a:r>
          </a:p>
          <a:p>
            <a:pPr marL="0" indent="0"/>
            <a:endParaRPr lang="en-AU"/>
          </a:p>
          <a:p>
            <a:pPr marL="0" indent="0"/>
            <a:endParaRPr lang="en-AU"/>
          </a:p>
        </p:txBody>
      </p:sp>
      <p:pic>
        <p:nvPicPr>
          <p:cNvPr id="193540" name="Picture 4" descr="Good Pick 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715000" y="1600200"/>
            <a:ext cx="3192463" cy="4117975"/>
          </a:xfrm>
          <a:prstGeom prst="rect">
            <a:avLst/>
          </a:prstGeom>
          <a:noFill/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304800" y="6858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/>
            <a:r>
              <a:rPr lang="en-AU">
                <a:solidFill>
                  <a:srgbClr val="003200"/>
                </a:solidFill>
              </a:rPr>
              <a:t>Problems and hints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7772400" cy="1143000"/>
          </a:xfrm>
        </p:spPr>
        <p:txBody>
          <a:bodyPr/>
          <a:lstStyle/>
          <a:p>
            <a:r>
              <a:rPr lang="en-AU"/>
              <a:t>SUMMARY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4343400" cy="3733800"/>
          </a:xfrm>
        </p:spPr>
        <p:txBody>
          <a:bodyPr/>
          <a:lstStyle/>
          <a:p>
            <a:r>
              <a:rPr lang="en-AU" sz="2000" b="1"/>
              <a:t>THINK ABOUT WHAT YOU ARE TRYING TO ACHIEVE</a:t>
            </a:r>
          </a:p>
          <a:p>
            <a:endParaRPr lang="en-AU" sz="2000" b="1"/>
          </a:p>
          <a:p>
            <a:r>
              <a:rPr lang="en-AU" sz="2000" b="1"/>
              <a:t>THINK ABOUT WHAT ADJUSTMENTS YOU HAVE</a:t>
            </a:r>
          </a:p>
          <a:p>
            <a:endParaRPr lang="en-AU" sz="2000" b="1"/>
          </a:p>
          <a:p>
            <a:r>
              <a:rPr lang="en-AU" sz="2000" b="1"/>
              <a:t>COMPROMISE IS INEVITABLE</a:t>
            </a:r>
          </a:p>
          <a:p>
            <a:endParaRPr lang="en-AU" sz="2000" b="1"/>
          </a:p>
          <a:p>
            <a:r>
              <a:rPr lang="en-AU" sz="2000" b="1"/>
              <a:t>GET TO KNOW THE MACHINE</a:t>
            </a:r>
          </a:p>
          <a:p>
            <a:endParaRPr lang="en-AU" sz="2000" b="1"/>
          </a:p>
          <a:p>
            <a:r>
              <a:rPr lang="en-AU" sz="2000" b="1"/>
              <a:t>IF IN DOUBT, ASK</a:t>
            </a:r>
          </a:p>
        </p:txBody>
      </p:sp>
      <p:pic>
        <p:nvPicPr>
          <p:cNvPr id="194564" name="Picture 4" descr="harvester at sunset 2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4800600" y="2362200"/>
            <a:ext cx="4114800" cy="3086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G108 demo Cowr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" y="836712"/>
            <a:ext cx="8991600" cy="5856287"/>
          </a:xfrm>
          <a:prstGeom prst="rect">
            <a:avLst/>
          </a:prstGeom>
          <a:noFill/>
        </p:spPr>
      </p:pic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2438400"/>
          </a:xfrm>
        </p:spPr>
        <p:txBody>
          <a:bodyPr/>
          <a:lstStyle/>
          <a:p>
            <a:r>
              <a:rPr lang="en-AU" sz="4000"/>
              <a:t>Mechanical harvesting</a:t>
            </a:r>
            <a:endParaRPr lang="en-AU" b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4495800" y="6096000"/>
            <a:ext cx="228600" cy="152400"/>
          </a:xfrm>
        </p:spPr>
        <p:txBody>
          <a:bodyPr/>
          <a:lstStyle/>
          <a:p>
            <a:endParaRPr lang="en-AU" sz="1600"/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1143000"/>
          </a:xfrm>
        </p:spPr>
        <p:txBody>
          <a:bodyPr/>
          <a:lstStyle/>
          <a:p>
            <a:r>
              <a:rPr lang="en-AU"/>
              <a:t>What are we doing?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4419600" cy="39624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AU" sz="2000" b="1"/>
              <a:t>Machine harvesting of grapes is not an exact science nor is it necessarily complex. </a:t>
            </a:r>
          </a:p>
          <a:p>
            <a:pPr>
              <a:spcBef>
                <a:spcPct val="45000"/>
              </a:spcBef>
            </a:pPr>
            <a:r>
              <a:rPr lang="en-AU" sz="2000" b="1"/>
              <a:t>It can be very easy or it can be very difficult to achieve a good result. </a:t>
            </a:r>
          </a:p>
          <a:p>
            <a:pPr>
              <a:spcBef>
                <a:spcPct val="45000"/>
              </a:spcBef>
            </a:pPr>
            <a:r>
              <a:rPr lang="en-AU" sz="2000" b="1"/>
              <a:t>The important thing is to understand what you are trying to achieve, what adjustments are available and what impact those adjustments have.</a:t>
            </a:r>
          </a:p>
          <a:p>
            <a:pPr>
              <a:spcBef>
                <a:spcPct val="45000"/>
              </a:spcBef>
            </a:pPr>
            <a:r>
              <a:rPr lang="en-AU" sz="2000" b="1"/>
              <a:t>Whatever you do </a:t>
            </a:r>
            <a:r>
              <a:rPr lang="en-AU" sz="2000" b="1">
                <a:solidFill>
                  <a:srgbClr val="FF0000"/>
                </a:solidFill>
              </a:rPr>
              <a:t>MUST</a:t>
            </a:r>
            <a:r>
              <a:rPr lang="en-AU" sz="2000" b="1"/>
              <a:t> be done safely. </a:t>
            </a:r>
            <a:r>
              <a:rPr lang="en-AU" sz="2000" b="1">
                <a:solidFill>
                  <a:srgbClr val="FF0000"/>
                </a:solidFill>
              </a:rPr>
              <a:t>ALWAYS</a:t>
            </a:r>
            <a:r>
              <a:rPr lang="en-AU" sz="2000" b="1"/>
              <a:t> follow safe working practices.</a:t>
            </a:r>
          </a:p>
          <a:p>
            <a:endParaRPr lang="en-AU" sz="2000" b="1"/>
          </a:p>
          <a:p>
            <a:endParaRPr lang="en-AU" sz="2000"/>
          </a:p>
          <a:p>
            <a:endParaRPr lang="en-AU" sz="2000"/>
          </a:p>
          <a:p>
            <a:endParaRPr lang="en-AU" sz="900">
              <a:latin typeface="Tahoma" pitchFamily="34" charset="0"/>
            </a:endParaRPr>
          </a:p>
          <a:p>
            <a:endParaRPr lang="en-AU" sz="900">
              <a:latin typeface="Tahoma" pitchFamily="34" charset="0"/>
            </a:endParaRPr>
          </a:p>
          <a:p>
            <a:endParaRPr lang="en-AU" sz="900">
              <a:latin typeface="Tahoma" pitchFamily="34" charset="0"/>
            </a:endParaRPr>
          </a:p>
        </p:txBody>
      </p:sp>
      <p:pic>
        <p:nvPicPr>
          <p:cNvPr id="180228" name="Picture 4" descr="G108 picking at dusk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4800600" y="2036763"/>
            <a:ext cx="4191000" cy="31638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1143000"/>
          </a:xfrm>
        </p:spPr>
        <p:txBody>
          <a:bodyPr/>
          <a:lstStyle/>
          <a:p>
            <a:r>
              <a:rPr lang="en-AU"/>
              <a:t>What do we want?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419600" cy="3733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sz="2000" b="1"/>
              <a:t>The main outcomes of mechanical grape harvesting are:</a:t>
            </a:r>
          </a:p>
          <a:p>
            <a:pPr marL="476250" lvl="2" indent="-95250">
              <a:buFontTx/>
              <a:buChar char="-"/>
            </a:pPr>
            <a:r>
              <a:rPr lang="en-AU" sz="2000" b="1"/>
              <a:t>maximum fruit removal</a:t>
            </a:r>
          </a:p>
          <a:p>
            <a:pPr marL="476250" lvl="2" indent="-95250">
              <a:buFontTx/>
              <a:buChar char="-"/>
            </a:pPr>
            <a:endParaRPr lang="en-AU" sz="2000" b="1"/>
          </a:p>
          <a:p>
            <a:pPr marL="476250" lvl="2" indent="-95250">
              <a:buFontTx/>
              <a:buChar char="-"/>
            </a:pPr>
            <a:r>
              <a:rPr lang="en-AU" sz="2000" b="1"/>
              <a:t>minimum vine damage</a:t>
            </a:r>
          </a:p>
          <a:p>
            <a:pPr marL="476250" lvl="2" indent="-95250">
              <a:buFontTx/>
              <a:buChar char="-"/>
            </a:pPr>
            <a:endParaRPr lang="en-AU" sz="2000" b="1"/>
          </a:p>
          <a:p>
            <a:pPr marL="476250" lvl="2" indent="-95250">
              <a:buFontTx/>
              <a:buChar char="-"/>
            </a:pPr>
            <a:r>
              <a:rPr lang="en-AU" sz="2000" b="1"/>
              <a:t>minimum trellis and post damage</a:t>
            </a:r>
          </a:p>
          <a:p>
            <a:pPr marL="476250" lvl="2" indent="-95250">
              <a:buFontTx/>
              <a:buChar char="-"/>
            </a:pPr>
            <a:endParaRPr lang="en-AU" sz="2000" b="1"/>
          </a:p>
          <a:p>
            <a:pPr marL="476250" lvl="2" indent="-95250">
              <a:buFontTx/>
              <a:buChar char="-"/>
            </a:pPr>
            <a:r>
              <a:rPr lang="en-AU" sz="2000" b="1"/>
              <a:t>minimum MOG (matter other than grape)</a:t>
            </a:r>
          </a:p>
          <a:p>
            <a:pPr marL="476250" lvl="2" indent="-95250">
              <a:buFontTx/>
              <a:buChar char="-"/>
            </a:pPr>
            <a:endParaRPr lang="en-AU" sz="2000" b="1"/>
          </a:p>
          <a:p>
            <a:pPr marL="476250" lvl="2" indent="-95250">
              <a:buFontTx/>
              <a:buChar char="-"/>
            </a:pPr>
            <a:r>
              <a:rPr lang="en-AU" sz="2000" b="1"/>
              <a:t>optimum harvesting speed</a:t>
            </a:r>
          </a:p>
          <a:p>
            <a:pPr marL="0" indent="0"/>
            <a:endParaRPr lang="en-AU" sz="2000" b="1"/>
          </a:p>
        </p:txBody>
      </p:sp>
      <p:pic>
        <p:nvPicPr>
          <p:cNvPr id="181252" name="Picture 4" descr="greg 8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800600" y="2590800"/>
            <a:ext cx="3911600" cy="29337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7772400" cy="1143000"/>
          </a:xfrm>
        </p:spPr>
        <p:txBody>
          <a:bodyPr/>
          <a:lstStyle/>
          <a:p>
            <a:r>
              <a:rPr lang="en-AU"/>
              <a:t>How do we get it?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600200"/>
            <a:ext cx="7696200" cy="4267200"/>
          </a:xfrm>
        </p:spPr>
        <p:txBody>
          <a:bodyPr/>
          <a:lstStyle/>
          <a:p>
            <a:pPr>
              <a:buFontTx/>
              <a:buChar char=" "/>
            </a:pPr>
            <a:r>
              <a:rPr lang="en-AU" sz="2000" b="1"/>
              <a:t>Factors affecting these outcomes: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picking head position (head centred)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picking head speed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picking rod gap (pinch)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harvester ground speed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picking head height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conveyor speed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fan speed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picking rod spacing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picking rod shape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vine condition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trellis condition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vineyard row condition and terrain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weather conditions and time of day</a:t>
            </a:r>
          </a:p>
          <a:p>
            <a:pPr marL="952500" lvl="1" indent="-282575">
              <a:buFontTx/>
              <a:buChar char="•"/>
            </a:pPr>
            <a:r>
              <a:rPr lang="en-AU" sz="1800"/>
              <a:t>grape variety</a:t>
            </a:r>
          </a:p>
          <a:p>
            <a:pPr marL="952500" lvl="1" indent="-282575">
              <a:buFontTx/>
              <a:buChar char="•"/>
            </a:pPr>
            <a:endParaRPr lang="en-AU" sz="1800"/>
          </a:p>
          <a:p>
            <a:endParaRPr lang="en-AU" sz="1600"/>
          </a:p>
        </p:txBody>
      </p:sp>
      <p:pic>
        <p:nvPicPr>
          <p:cNvPr id="182276" name="Picture 4" descr="G65 pickin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4800600" y="1320800"/>
            <a:ext cx="4114800" cy="2738438"/>
          </a:xfrm>
          <a:prstGeom prst="rect">
            <a:avLst/>
          </a:prstGeom>
          <a:noFill/>
        </p:spPr>
      </p:pic>
      <p:pic>
        <p:nvPicPr>
          <p:cNvPr id="182277" name="Picture 5" descr="G140 rough terrain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8888" t="18988" r="4445"/>
          <a:stretch>
            <a:fillRect/>
          </a:stretch>
        </p:blipFill>
        <p:spPr bwMode="auto">
          <a:xfrm>
            <a:off x="4800600" y="4021138"/>
            <a:ext cx="4114800" cy="25336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0" y="762000"/>
          <a:ext cx="9144000" cy="5892800"/>
        </p:xfrm>
        <a:graphic>
          <a:graphicData uri="http://schemas.openxmlformats.org/presentationml/2006/ole">
            <p:oleObj spid="_x0000_s183300" name="Slide" r:id="rId3" imgW="6152400" imgH="4605840" progId="PowerPoint.Slide.8">
              <p:embed/>
            </p:oleObj>
          </a:graphicData>
        </a:graphic>
      </p:graphicFrame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AU" dirty="0"/>
              <a:t>Preparing the harvester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239000" cy="3733800"/>
          </a:xfrm>
        </p:spPr>
        <p:txBody>
          <a:bodyPr/>
          <a:lstStyle/>
          <a:p>
            <a:pPr marL="571500" lvl="2" indent="-190500">
              <a:buFontTx/>
              <a:buChar char="-"/>
            </a:pPr>
            <a:r>
              <a:rPr lang="en-AU" sz="2000" b="1" dirty="0"/>
              <a:t>centre the picking head within the machine </a:t>
            </a:r>
            <a:r>
              <a:rPr lang="en-AU" sz="2000" b="1" dirty="0" smtClean="0"/>
              <a:t>as shown by TVM</a:t>
            </a:r>
            <a:endParaRPr lang="en-AU" sz="2000" b="1" dirty="0"/>
          </a:p>
          <a:p>
            <a:pPr marL="571500" lvl="2" indent="-190500">
              <a:buFontTx/>
              <a:buChar char="-"/>
            </a:pPr>
            <a:r>
              <a:rPr lang="en-AU" sz="2000" b="1" dirty="0"/>
              <a:t>if the head is not in the </a:t>
            </a:r>
            <a:r>
              <a:rPr lang="en-AU" sz="2000" b="1" dirty="0" smtClean="0"/>
              <a:t>centred </a:t>
            </a:r>
            <a:r>
              <a:rPr lang="en-AU" sz="2000" b="1" dirty="0"/>
              <a:t>then the rods will pick unevenly resulting in poor picking quality, excessive cane damage and trellis and post damage</a:t>
            </a:r>
          </a:p>
          <a:p>
            <a:pPr marL="571500" lvl="2" indent="-190500">
              <a:buFontTx/>
              <a:buChar char="-"/>
            </a:pPr>
            <a:endParaRPr lang="en-AU" sz="2000" b="1" dirty="0"/>
          </a:p>
          <a:p>
            <a:pPr marL="0" indent="0"/>
            <a:endParaRPr lang="en-AU" sz="20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83568" y="47667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5943600" cy="685800"/>
          </a:xfrm>
        </p:spPr>
        <p:txBody>
          <a:bodyPr/>
          <a:lstStyle/>
          <a:p>
            <a:r>
              <a:rPr lang="en-AU"/>
              <a:t>Preparing the harvester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800600" cy="3733800"/>
          </a:xfrm>
        </p:spPr>
        <p:txBody>
          <a:bodyPr/>
          <a:lstStyle/>
          <a:p>
            <a:pPr marL="666750" lvl="2" indent="-285750">
              <a:buFontTx/>
              <a:buChar char="-"/>
            </a:pPr>
            <a:r>
              <a:rPr lang="en-AU" sz="2000" b="1"/>
              <a:t>place rods in machine in accordance with manufacturers recommendations </a:t>
            </a:r>
          </a:p>
          <a:p>
            <a:pPr marL="666750" lvl="2" indent="-285750">
              <a:buFontTx/>
              <a:buChar char="-"/>
            </a:pPr>
            <a:endParaRPr lang="en-AU" sz="2000" b="1"/>
          </a:p>
          <a:p>
            <a:pPr marL="666750" lvl="2" indent="-285750">
              <a:buFontTx/>
              <a:buChar char="-"/>
            </a:pPr>
            <a:r>
              <a:rPr lang="en-AU" sz="2000" b="1"/>
              <a:t>ensure only enough rods to cover the fruit zone</a:t>
            </a:r>
          </a:p>
          <a:p>
            <a:pPr marL="666750" lvl="2" indent="-285750">
              <a:buFontTx/>
              <a:buChar char="-"/>
            </a:pPr>
            <a:endParaRPr lang="en-AU" sz="2800" b="1"/>
          </a:p>
          <a:p>
            <a:pPr marL="666750" lvl="2" indent="-285750">
              <a:buFontTx/>
              <a:buChar char="-"/>
            </a:pPr>
            <a:r>
              <a:rPr lang="en-AU" sz="2000" b="1"/>
              <a:t>place the lowest rod on the side of the highest catcher plate</a:t>
            </a:r>
          </a:p>
          <a:p>
            <a:pPr marL="666750" lvl="2" indent="-285750">
              <a:buFontTx/>
              <a:buChar char="-"/>
            </a:pPr>
            <a:endParaRPr lang="en-AU" sz="2000" b="1"/>
          </a:p>
        </p:txBody>
      </p:sp>
      <p:pic>
        <p:nvPicPr>
          <p:cNvPr id="184324" name="Picture 4" descr="G65 picking at sunrise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800600" y="1928813"/>
            <a:ext cx="4267200" cy="27955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5486400" cy="42672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AU" sz="2000" b="1"/>
              <a:t>rods should curve inwards going from the front to the rear and have a straight section of about 300 – 400mm then curve slightly outwards for the last 100mm or so  (refer drawing)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AU" sz="2000" b="1"/>
              <a:t>rods should be horizontal with no  twists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AU" sz="2000" b="1"/>
              <a:t>all rods should be in a straight line in the vertical plane (refer drawing)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AU" sz="2000" b="1"/>
              <a:t>closer rods spacing (around 80mm) may be an advantage for some varieties such as Chardonnay and Cabernet</a:t>
            </a:r>
          </a:p>
        </p:txBody>
      </p:sp>
      <p:pic>
        <p:nvPicPr>
          <p:cNvPr id="185348" name="Picture 4" descr="7a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867400" y="1552575"/>
            <a:ext cx="2609850" cy="39338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853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5943600" cy="685800"/>
          </a:xfrm>
          <a:noFill/>
          <a:ln/>
        </p:spPr>
        <p:txBody>
          <a:bodyPr/>
          <a:lstStyle/>
          <a:p>
            <a:r>
              <a:rPr lang="en-AU"/>
              <a:t>Preparing the harvester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772400" cy="1143000"/>
          </a:xfrm>
        </p:spPr>
        <p:txBody>
          <a:bodyPr/>
          <a:lstStyle/>
          <a:p>
            <a:r>
              <a:rPr lang="en-AU"/>
              <a:t>Set up and operation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3249613"/>
          </a:xfrm>
        </p:spPr>
        <p:txBody>
          <a:bodyPr/>
          <a:lstStyle/>
          <a:p>
            <a:pPr marL="762000" lvl="2" indent="-285750">
              <a:buFontTx/>
              <a:buChar char="-"/>
            </a:pPr>
            <a:endParaRPr lang="en-AU" sz="900">
              <a:latin typeface="Tahoma" pitchFamily="34" charset="0"/>
            </a:endParaRPr>
          </a:p>
          <a:p>
            <a:pPr marL="0" indent="0">
              <a:buFontTx/>
              <a:buNone/>
            </a:pPr>
            <a:r>
              <a:rPr lang="en-AU" sz="2000" b="1"/>
              <a:t>At all times think about what you are trying to achieve and how you can achieve it</a:t>
            </a:r>
          </a:p>
          <a:p>
            <a:pPr marL="762000" lvl="2" indent="-285750">
              <a:buFontTx/>
              <a:buChar char="-"/>
            </a:pPr>
            <a:r>
              <a:rPr lang="en-AU" sz="2000" b="1"/>
              <a:t>different ideas on the most important factor eg fruit left behind, broken posts, MOG etc</a:t>
            </a:r>
          </a:p>
          <a:p>
            <a:pPr marL="762000" lvl="2" indent="-285750">
              <a:buFontTx/>
              <a:buChar char="-"/>
            </a:pPr>
            <a:r>
              <a:rPr lang="en-AU" sz="2000" b="1"/>
              <a:t>the operator must endeavour to achieve the </a:t>
            </a:r>
            <a:r>
              <a:rPr lang="en-AU" sz="2000" b="1">
                <a:solidFill>
                  <a:srgbClr val="FF0000"/>
                </a:solidFill>
              </a:rPr>
              <a:t>best</a:t>
            </a:r>
            <a:r>
              <a:rPr lang="en-AU" sz="2000" b="1"/>
              <a:t> result in </a:t>
            </a:r>
            <a:r>
              <a:rPr lang="en-AU" sz="2000" b="1">
                <a:solidFill>
                  <a:srgbClr val="FF0000"/>
                </a:solidFill>
              </a:rPr>
              <a:t>all </a:t>
            </a:r>
            <a:r>
              <a:rPr lang="en-AU" sz="2000" b="1"/>
              <a:t>aspects</a:t>
            </a:r>
          </a:p>
          <a:p>
            <a:pPr marL="762000" lvl="2" indent="-285750">
              <a:buFontTx/>
              <a:buChar char="-"/>
            </a:pPr>
            <a:r>
              <a:rPr lang="en-AU" sz="2000" b="1"/>
              <a:t>you will need to develop a trade-off between achieving all the desirable criteria as it is rarely possible to achieve the ‘perfect’ job</a:t>
            </a:r>
          </a:p>
          <a:p>
            <a:pPr marL="762000" lvl="2" indent="-285750">
              <a:buFontTx/>
              <a:buChar char="-"/>
            </a:pPr>
            <a:r>
              <a:rPr lang="en-AU" sz="2000" b="1"/>
              <a:t>speed is the least important factor</a:t>
            </a:r>
          </a:p>
          <a:p>
            <a:pPr marL="762000" lvl="2" indent="-285750">
              <a:buFontTx/>
              <a:buChar char="-"/>
            </a:pPr>
            <a:r>
              <a:rPr lang="en-AU" sz="2000" b="1"/>
              <a:t>get all the other factors as best you can then consider speed but remember that increasing the speed will affect the other factors</a:t>
            </a:r>
          </a:p>
          <a:p>
            <a:pPr marL="762000" lvl="2" indent="-285750">
              <a:buFontTx/>
              <a:buChar char="-"/>
            </a:pPr>
            <a:endParaRPr lang="en-AU" sz="2000" b="1"/>
          </a:p>
        </p:txBody>
      </p:sp>
      <p:graphicFrame>
        <p:nvGraphicFramePr>
          <p:cNvPr id="207872" name="AutoShape 0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7872" name="Photo Editor Photo" r:id="rId3" imgW="0" imgH="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71993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 Group series">
  <a:themeElements>
    <a:clrScheme name="Kv Group series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Kv Group ser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v Group se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v Group se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8">
        <a:dk1>
          <a:srgbClr val="004D3D"/>
        </a:dk1>
        <a:lt1>
          <a:srgbClr val="FFFFFF"/>
        </a:lt1>
        <a:dk2>
          <a:srgbClr val="004D3D"/>
        </a:dk2>
        <a:lt2>
          <a:srgbClr val="E9DFD9"/>
        </a:lt2>
        <a:accent1>
          <a:srgbClr val="A51E39"/>
        </a:accent1>
        <a:accent2>
          <a:srgbClr val="B0B700"/>
        </a:accent2>
        <a:accent3>
          <a:srgbClr val="FFFFFF"/>
        </a:accent3>
        <a:accent4>
          <a:srgbClr val="004033"/>
        </a:accent4>
        <a:accent5>
          <a:srgbClr val="CFABAE"/>
        </a:accent5>
        <a:accent6>
          <a:srgbClr val="9FA600"/>
        </a:accent6>
        <a:hlink>
          <a:srgbClr val="DA7311"/>
        </a:hlink>
        <a:folHlink>
          <a:srgbClr val="69C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9">
        <a:dk1>
          <a:srgbClr val="004D3D"/>
        </a:dk1>
        <a:lt1>
          <a:srgbClr val="FFFFFF"/>
        </a:lt1>
        <a:dk2>
          <a:srgbClr val="003200"/>
        </a:dk2>
        <a:lt2>
          <a:srgbClr val="E9DFD9"/>
        </a:lt2>
        <a:accent1>
          <a:srgbClr val="DA7311"/>
        </a:accent1>
        <a:accent2>
          <a:srgbClr val="B0B700"/>
        </a:accent2>
        <a:accent3>
          <a:srgbClr val="FFFFFF"/>
        </a:accent3>
        <a:accent4>
          <a:srgbClr val="004033"/>
        </a:accent4>
        <a:accent5>
          <a:srgbClr val="EABCAA"/>
        </a:accent5>
        <a:accent6>
          <a:srgbClr val="9FA600"/>
        </a:accent6>
        <a:hlink>
          <a:srgbClr val="A51E39"/>
        </a:hlink>
        <a:folHlink>
          <a:srgbClr val="69C0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v Group series 10">
        <a:dk1>
          <a:srgbClr val="003200"/>
        </a:dk1>
        <a:lt1>
          <a:srgbClr val="FFFFFF"/>
        </a:lt1>
        <a:dk2>
          <a:srgbClr val="003200"/>
        </a:dk2>
        <a:lt2>
          <a:srgbClr val="E9DFD9"/>
        </a:lt2>
        <a:accent1>
          <a:srgbClr val="DA7311"/>
        </a:accent1>
        <a:accent2>
          <a:srgbClr val="B0B700"/>
        </a:accent2>
        <a:accent3>
          <a:srgbClr val="FFFFFF"/>
        </a:accent3>
        <a:accent4>
          <a:srgbClr val="002900"/>
        </a:accent4>
        <a:accent5>
          <a:srgbClr val="EABCAA"/>
        </a:accent5>
        <a:accent6>
          <a:srgbClr val="9FA600"/>
        </a:accent6>
        <a:hlink>
          <a:srgbClr val="A51E39"/>
        </a:hlink>
        <a:folHlink>
          <a:srgbClr val="69C0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Office\Templates\Kverneland\Kv Group series.pot</Template>
  <TotalTime>277</TotalTime>
  <Words>852</Words>
  <Application>Microsoft Office PowerPoint</Application>
  <PresentationFormat>On-screen Show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Kv Group series</vt:lpstr>
      <vt:lpstr>Slide</vt:lpstr>
      <vt:lpstr>Photo Editor Photo</vt:lpstr>
      <vt:lpstr>Slide 1</vt:lpstr>
      <vt:lpstr>Mechanical harvesting</vt:lpstr>
      <vt:lpstr>What are we doing?</vt:lpstr>
      <vt:lpstr>What do we want?</vt:lpstr>
      <vt:lpstr>How do we get it?</vt:lpstr>
      <vt:lpstr>Preparing the harvester</vt:lpstr>
      <vt:lpstr>Preparing the harvester</vt:lpstr>
      <vt:lpstr>Preparing the harvester</vt:lpstr>
      <vt:lpstr>Set up and operation</vt:lpstr>
      <vt:lpstr>Set up and operation</vt:lpstr>
      <vt:lpstr>Set up and operation</vt:lpstr>
      <vt:lpstr>Slide 12</vt:lpstr>
      <vt:lpstr>Problems and hints</vt:lpstr>
      <vt:lpstr>Slide 14</vt:lpstr>
      <vt:lpstr>Slide 15</vt:lpstr>
      <vt:lpstr>SUMMARY</vt:lpstr>
    </vt:vector>
  </TitlesOfParts>
  <Company>Kverneland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Margrethe Hauge</dc:creator>
  <cp:lastModifiedBy>TVMAE</cp:lastModifiedBy>
  <cp:revision>25</cp:revision>
  <dcterms:created xsi:type="dcterms:W3CDTF">2003-12-05T00:36:01Z</dcterms:created>
  <dcterms:modified xsi:type="dcterms:W3CDTF">2016-09-05T23:06:28Z</dcterms:modified>
</cp:coreProperties>
</file>